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a Hamah Alfidaa" panose="020B0604020202020204" charset="-78"/>
      <p:regular r:id="rId16"/>
    </p:embeddedFont>
    <p:embeddedFont>
      <p:font typeface="Calibri" panose="020F0502020204030204" pitchFamily="34" charset="0"/>
      <p:regular r:id="rId17"/>
      <p:bold r:id="rId18"/>
      <p:italic r:id="rId19"/>
      <p:boldItalic r:id="rId20"/>
    </p:embeddedFont>
    <p:embeddedFont>
      <p:font typeface="Codec Pro Bold" panose="020B0604020202020204" charset="0"/>
      <p:regular r:id="rId21"/>
    </p:embeddedFont>
    <p:embeddedFont>
      <p:font typeface="Tek Tall Arabic Bold" panose="020B0604020202020204" charset="-78"/>
      <p:regular r:id="rId22"/>
    </p:embeddedFont>
    <p:embeddedFont>
      <p:font typeface="TT Chocolates" panose="020B0604020202020204" charset="0"/>
      <p:regular r:id="rId23"/>
    </p:embeddedFont>
    <p:embeddedFont>
      <p:font typeface="TT Chocolates Bold" panose="020B0604020202020204" charset="0"/>
      <p:regular r:id="rId24"/>
    </p:embeddedFont>
    <p:embeddedFont>
      <p:font typeface="TT Chocolates Italic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76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268182" y="-772916"/>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437637" y="2029914"/>
            <a:ext cx="9048886" cy="3659124"/>
          </a:xfrm>
          <a:prstGeom prst="rect">
            <a:avLst/>
          </a:prstGeom>
        </p:spPr>
        <p:txBody>
          <a:bodyPr lIns="0" tIns="0" rIns="0" bIns="0" rtlCol="0" anchor="t">
            <a:spAutoFit/>
          </a:bodyPr>
          <a:lstStyle/>
          <a:p>
            <a:pPr>
              <a:lnSpc>
                <a:spcPts val="8760"/>
              </a:lnSpc>
            </a:pPr>
            <a:r>
              <a:rPr lang="en-US" sz="12000">
                <a:solidFill>
                  <a:srgbClr val="FFFFFF"/>
                </a:solidFill>
                <a:latin typeface="Ara Hamah Alfidaa"/>
              </a:rPr>
              <a:t>machine learning </a:t>
            </a:r>
          </a:p>
          <a:p>
            <a:pPr>
              <a:lnSpc>
                <a:spcPts val="16206"/>
              </a:lnSpc>
            </a:pPr>
            <a:endParaRPr lang="en-US" sz="12000">
              <a:solidFill>
                <a:srgbClr val="FFFFFF"/>
              </a:solidFill>
              <a:latin typeface="Ara Hamah Alfidaa"/>
            </a:endParaRPr>
          </a:p>
        </p:txBody>
      </p:sp>
      <p:sp>
        <p:nvSpPr>
          <p:cNvPr id="5" name="Freeform 5"/>
          <p:cNvSpPr/>
          <p:nvPr/>
        </p:nvSpPr>
        <p:spPr>
          <a:xfrm>
            <a:off x="1404153" y="6798564"/>
            <a:ext cx="7115854" cy="1358481"/>
          </a:xfrm>
          <a:custGeom>
            <a:avLst/>
            <a:gdLst/>
            <a:ahLst/>
            <a:cxnLst/>
            <a:rect l="l" t="t" r="r" b="b"/>
            <a:pathLst>
              <a:path w="7115854" h="1358481">
                <a:moveTo>
                  <a:pt x="0" y="0"/>
                </a:moveTo>
                <a:lnTo>
                  <a:pt x="7115854" y="0"/>
                </a:lnTo>
                <a:lnTo>
                  <a:pt x="7115854" y="1358482"/>
                </a:lnTo>
                <a:lnTo>
                  <a:pt x="0" y="1358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846918" y="6957105"/>
            <a:ext cx="6805701" cy="936625"/>
          </a:xfrm>
          <a:prstGeom prst="rect">
            <a:avLst/>
          </a:prstGeom>
        </p:spPr>
        <p:txBody>
          <a:bodyPr lIns="0" tIns="0" rIns="0" bIns="0" rtlCol="0" anchor="t">
            <a:spAutoFit/>
          </a:bodyPr>
          <a:lstStyle/>
          <a:p>
            <a:pPr algn="ctr">
              <a:lnSpc>
                <a:spcPts val="7699"/>
              </a:lnSpc>
            </a:pPr>
            <a:r>
              <a:rPr lang="en-US" sz="5499" spc="478">
                <a:solidFill>
                  <a:srgbClr val="232E54"/>
                </a:solidFill>
                <a:latin typeface="Tek Tall Arabic Bold"/>
              </a:rPr>
              <a:t>by Sanjana V U</a:t>
            </a:r>
          </a:p>
        </p:txBody>
      </p:sp>
      <p:sp>
        <p:nvSpPr>
          <p:cNvPr id="7" name="TextBox 7"/>
          <p:cNvSpPr txBox="1"/>
          <p:nvPr/>
        </p:nvSpPr>
        <p:spPr>
          <a:xfrm>
            <a:off x="892047" y="3111764"/>
            <a:ext cx="8140065" cy="2746890"/>
          </a:xfrm>
          <a:prstGeom prst="rect">
            <a:avLst/>
          </a:prstGeom>
        </p:spPr>
        <p:txBody>
          <a:bodyPr lIns="0" tIns="0" rIns="0" bIns="0" rtlCol="0" anchor="t">
            <a:spAutoFit/>
          </a:bodyPr>
          <a:lstStyle/>
          <a:p>
            <a:pPr algn="ctr">
              <a:lnSpc>
                <a:spcPts val="20796"/>
              </a:lnSpc>
            </a:pPr>
            <a:r>
              <a:rPr lang="en-US" sz="14854">
                <a:solidFill>
                  <a:srgbClr val="232E54"/>
                </a:solidFill>
                <a:latin typeface="Codec Pro Bold"/>
              </a:rPr>
              <a:t>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3736863" y="312991"/>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grpSp>
        <p:nvGrpSpPr>
          <p:cNvPr id="4" name="Group 4"/>
          <p:cNvGrpSpPr/>
          <p:nvPr/>
        </p:nvGrpSpPr>
        <p:grpSpPr>
          <a:xfrm>
            <a:off x="-1759893" y="-1139598"/>
            <a:ext cx="8223089" cy="12370800"/>
            <a:chOff x="0" y="0"/>
            <a:chExt cx="2165752" cy="3258153"/>
          </a:xfrm>
        </p:grpSpPr>
        <p:sp>
          <p:nvSpPr>
            <p:cNvPr id="5" name="Freeform 5"/>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6" name="TextBox 6"/>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7" name="Freeform 7"/>
          <p:cNvSpPr/>
          <p:nvPr/>
        </p:nvSpPr>
        <p:spPr>
          <a:xfrm rot="5981493">
            <a:off x="-2018748" y="4309808"/>
            <a:ext cx="10051055" cy="3643507"/>
          </a:xfrm>
          <a:custGeom>
            <a:avLst/>
            <a:gdLst/>
            <a:ahLst/>
            <a:cxnLst/>
            <a:rect l="l" t="t" r="r" b="b"/>
            <a:pathLst>
              <a:path w="10051055" h="3643507">
                <a:moveTo>
                  <a:pt x="0" y="0"/>
                </a:moveTo>
                <a:lnTo>
                  <a:pt x="10051055" y="0"/>
                </a:lnTo>
                <a:lnTo>
                  <a:pt x="10051055" y="3643508"/>
                </a:lnTo>
                <a:lnTo>
                  <a:pt x="0" y="3643508"/>
                </a:lnTo>
                <a:lnTo>
                  <a:pt x="0" y="0"/>
                </a:lnTo>
                <a:close/>
              </a:path>
            </a:pathLst>
          </a:custGeom>
          <a:blipFill>
            <a:blip r:embed="rId4"/>
            <a:stretch>
              <a:fillRect/>
            </a:stretch>
          </a:blipFill>
        </p:spPr>
      </p:sp>
      <p:sp>
        <p:nvSpPr>
          <p:cNvPr id="8" name="TextBox 8"/>
          <p:cNvSpPr txBox="1"/>
          <p:nvPr/>
        </p:nvSpPr>
        <p:spPr>
          <a:xfrm>
            <a:off x="7477305" y="-385919"/>
            <a:ext cx="9781995" cy="2884594"/>
          </a:xfrm>
          <a:prstGeom prst="rect">
            <a:avLst/>
          </a:prstGeom>
        </p:spPr>
        <p:txBody>
          <a:bodyPr lIns="0" tIns="0" rIns="0" bIns="0" rtlCol="0" anchor="t">
            <a:spAutoFit/>
          </a:bodyPr>
          <a:lstStyle/>
          <a:p>
            <a:pPr>
              <a:lnSpc>
                <a:spcPts val="23601"/>
              </a:lnSpc>
            </a:pPr>
            <a:r>
              <a:rPr lang="en-US" sz="16858">
                <a:solidFill>
                  <a:srgbClr val="FFFFFF"/>
                </a:solidFill>
                <a:latin typeface="Ara Hamah Alfidaa"/>
              </a:rPr>
              <a:t>CODE</a:t>
            </a:r>
          </a:p>
        </p:txBody>
      </p:sp>
      <p:sp>
        <p:nvSpPr>
          <p:cNvPr id="9" name="TextBox 9"/>
          <p:cNvSpPr txBox="1"/>
          <p:nvPr/>
        </p:nvSpPr>
        <p:spPr>
          <a:xfrm>
            <a:off x="6609534" y="2422475"/>
            <a:ext cx="11678466" cy="8707755"/>
          </a:xfrm>
          <a:prstGeom prst="rect">
            <a:avLst/>
          </a:prstGeom>
        </p:spPr>
        <p:txBody>
          <a:bodyPr lIns="0" tIns="0" rIns="0" bIns="0" rtlCol="0" anchor="t">
            <a:spAutoFit/>
          </a:bodyPr>
          <a:lstStyle/>
          <a:p>
            <a:pPr>
              <a:lnSpc>
                <a:spcPts val="4620"/>
              </a:lnSpc>
            </a:pPr>
            <a:r>
              <a:rPr lang="en-US" sz="3300" spc="26">
                <a:solidFill>
                  <a:srgbClr val="FFFFFF"/>
                </a:solidFill>
                <a:latin typeface="TT Chocolates"/>
              </a:rPr>
              <a:t>X = data[['Area_Code', 'Locality_Code', 'Region_Code', 'Height', 'Diameter', 'Class']]</a:t>
            </a:r>
          </a:p>
          <a:p>
            <a:pPr>
              <a:lnSpc>
                <a:spcPts val="4620"/>
              </a:lnSpc>
            </a:pPr>
            <a:r>
              <a:rPr lang="en-US" sz="3300" spc="26">
                <a:solidFill>
                  <a:srgbClr val="FFFFFF"/>
                </a:solidFill>
                <a:latin typeface="TT Chocolates"/>
              </a:rPr>
              <a:t>y = data['Species']</a:t>
            </a:r>
          </a:p>
          <a:p>
            <a:pPr>
              <a:lnSpc>
                <a:spcPts val="4620"/>
              </a:lnSpc>
            </a:pPr>
            <a:r>
              <a:rPr lang="en-US" sz="3300" spc="26">
                <a:solidFill>
                  <a:srgbClr val="FFFFFF"/>
                </a:solidFill>
                <a:latin typeface="TT Chocolates"/>
              </a:rPr>
              <a:t>X_train, X_test, y_train, y_test = train_test_split(X, y, test_size=0.2, random_state=42)</a:t>
            </a:r>
          </a:p>
          <a:p>
            <a:pPr>
              <a:lnSpc>
                <a:spcPts val="4620"/>
              </a:lnSpc>
            </a:pPr>
            <a:r>
              <a:rPr lang="en-US" sz="3300" spc="26">
                <a:solidFill>
                  <a:srgbClr val="FFFFFF"/>
                </a:solidFill>
                <a:latin typeface="TT Chocolates"/>
              </a:rPr>
              <a:t>knn_model = KNeighborsClassifier(n_neighbors=3)</a:t>
            </a:r>
          </a:p>
          <a:p>
            <a:pPr>
              <a:lnSpc>
                <a:spcPts val="4620"/>
              </a:lnSpc>
            </a:pPr>
            <a:r>
              <a:rPr lang="en-US" sz="3300" spc="26">
                <a:solidFill>
                  <a:srgbClr val="FFFFFF"/>
                </a:solidFill>
                <a:latin typeface="TT Chocolates"/>
              </a:rPr>
              <a:t>knn_model.fit(X_train, y_train)</a:t>
            </a:r>
          </a:p>
          <a:p>
            <a:pPr>
              <a:lnSpc>
                <a:spcPts val="4620"/>
              </a:lnSpc>
            </a:pPr>
            <a:r>
              <a:rPr lang="en-US" sz="3300" spc="26">
                <a:solidFill>
                  <a:srgbClr val="FFFFFF"/>
                </a:solidFill>
                <a:latin typeface="TT Chocolates"/>
              </a:rPr>
              <a:t>Area_Code = float(input("Enter Area Code: "))</a:t>
            </a:r>
          </a:p>
          <a:p>
            <a:pPr>
              <a:lnSpc>
                <a:spcPts val="4620"/>
              </a:lnSpc>
            </a:pPr>
            <a:r>
              <a:rPr lang="en-US" sz="3300" spc="26">
                <a:solidFill>
                  <a:srgbClr val="FFFFFF"/>
                </a:solidFill>
                <a:latin typeface="TT Chocolates"/>
              </a:rPr>
              <a:t>Locality_Code = float(input("Enter Locality Code: "))</a:t>
            </a:r>
          </a:p>
          <a:p>
            <a:pPr>
              <a:lnSpc>
                <a:spcPts val="4620"/>
              </a:lnSpc>
            </a:pPr>
            <a:r>
              <a:rPr lang="en-US" sz="3300" spc="26">
                <a:solidFill>
                  <a:srgbClr val="FFFFFF"/>
                </a:solidFill>
                <a:latin typeface="TT Chocolates"/>
              </a:rPr>
              <a:t>Region_Code = float(input("Enter Region Code: "))</a:t>
            </a:r>
          </a:p>
          <a:p>
            <a:pPr>
              <a:lnSpc>
                <a:spcPts val="4620"/>
              </a:lnSpc>
            </a:pPr>
            <a:r>
              <a:rPr lang="en-US" sz="3300" spc="26">
                <a:solidFill>
                  <a:srgbClr val="FFFFFF"/>
                </a:solidFill>
                <a:latin typeface="TT Chocolates"/>
              </a:rPr>
              <a:t>Height = float(input("Enter Height: "))</a:t>
            </a:r>
          </a:p>
          <a:p>
            <a:pPr>
              <a:lnSpc>
                <a:spcPts val="4620"/>
              </a:lnSpc>
            </a:pPr>
            <a:r>
              <a:rPr lang="en-US" sz="3300" spc="26">
                <a:solidFill>
                  <a:srgbClr val="FFFFFF"/>
                </a:solidFill>
                <a:latin typeface="TT Chocolates"/>
              </a:rPr>
              <a:t>Diameter = float(input("Enter Diameter: "))</a:t>
            </a:r>
          </a:p>
          <a:p>
            <a:pPr>
              <a:lnSpc>
                <a:spcPts val="4620"/>
              </a:lnSpc>
            </a:pPr>
            <a:r>
              <a:rPr lang="en-US" sz="3300" spc="26">
                <a:solidFill>
                  <a:srgbClr val="FFFFFF"/>
                </a:solidFill>
                <a:latin typeface="TT Chocolates"/>
              </a:rPr>
              <a:t>Class = float(input("Enter Class: "))</a:t>
            </a:r>
          </a:p>
          <a:p>
            <a:pPr>
              <a:lnSpc>
                <a:spcPts val="4620"/>
              </a:lnSpc>
            </a:pPr>
            <a:endParaRPr lang="en-US" sz="3300" spc="26">
              <a:solidFill>
                <a:srgbClr val="FFFFFF"/>
              </a:solidFill>
              <a:latin typeface="TT Chocolates"/>
            </a:endParaRPr>
          </a:p>
          <a:p>
            <a:pPr>
              <a:lnSpc>
                <a:spcPts val="4620"/>
              </a:lnSpc>
              <a:spcBef>
                <a:spcPct val="0"/>
              </a:spcBef>
            </a:pPr>
            <a:endParaRPr lang="en-US" sz="3300" spc="26">
              <a:solidFill>
                <a:srgbClr val="FFFFFF"/>
              </a:solidFill>
              <a:latin typeface="TT Chocolate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3736863" y="312991"/>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grpSp>
        <p:nvGrpSpPr>
          <p:cNvPr id="4" name="Group 4"/>
          <p:cNvGrpSpPr/>
          <p:nvPr/>
        </p:nvGrpSpPr>
        <p:grpSpPr>
          <a:xfrm>
            <a:off x="-1759893" y="-1139598"/>
            <a:ext cx="8223089" cy="12370800"/>
            <a:chOff x="0" y="0"/>
            <a:chExt cx="2165752" cy="3258153"/>
          </a:xfrm>
        </p:grpSpPr>
        <p:sp>
          <p:nvSpPr>
            <p:cNvPr id="5" name="Freeform 5"/>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6" name="TextBox 6"/>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7" name="Freeform 7"/>
          <p:cNvSpPr/>
          <p:nvPr/>
        </p:nvSpPr>
        <p:spPr>
          <a:xfrm rot="5981493">
            <a:off x="-2018748" y="4309808"/>
            <a:ext cx="10051055" cy="3643507"/>
          </a:xfrm>
          <a:custGeom>
            <a:avLst/>
            <a:gdLst/>
            <a:ahLst/>
            <a:cxnLst/>
            <a:rect l="l" t="t" r="r" b="b"/>
            <a:pathLst>
              <a:path w="10051055" h="3643507">
                <a:moveTo>
                  <a:pt x="0" y="0"/>
                </a:moveTo>
                <a:lnTo>
                  <a:pt x="10051055" y="0"/>
                </a:lnTo>
                <a:lnTo>
                  <a:pt x="10051055" y="3643508"/>
                </a:lnTo>
                <a:lnTo>
                  <a:pt x="0" y="3643508"/>
                </a:lnTo>
                <a:lnTo>
                  <a:pt x="0" y="0"/>
                </a:lnTo>
                <a:close/>
              </a:path>
            </a:pathLst>
          </a:custGeom>
          <a:blipFill>
            <a:blip r:embed="rId4"/>
            <a:stretch>
              <a:fillRect/>
            </a:stretch>
          </a:blipFill>
        </p:spPr>
      </p:sp>
      <p:sp>
        <p:nvSpPr>
          <p:cNvPr id="8" name="TextBox 8"/>
          <p:cNvSpPr txBox="1"/>
          <p:nvPr/>
        </p:nvSpPr>
        <p:spPr>
          <a:xfrm>
            <a:off x="7097882" y="8191"/>
            <a:ext cx="9445318" cy="2777408"/>
          </a:xfrm>
          <a:prstGeom prst="rect">
            <a:avLst/>
          </a:prstGeom>
        </p:spPr>
        <p:txBody>
          <a:bodyPr lIns="0" tIns="0" rIns="0" bIns="0" rtlCol="0" anchor="t">
            <a:spAutoFit/>
          </a:bodyPr>
          <a:lstStyle/>
          <a:p>
            <a:pPr>
              <a:lnSpc>
                <a:spcPts val="22789"/>
              </a:lnSpc>
            </a:pPr>
            <a:r>
              <a:rPr lang="en-US" sz="16278">
                <a:solidFill>
                  <a:srgbClr val="FFFFFF"/>
                </a:solidFill>
                <a:latin typeface="Ara Hamah Alfidaa"/>
              </a:rPr>
              <a:t>CODE</a:t>
            </a:r>
          </a:p>
        </p:txBody>
      </p:sp>
      <p:sp>
        <p:nvSpPr>
          <p:cNvPr id="9" name="TextBox 9"/>
          <p:cNvSpPr txBox="1"/>
          <p:nvPr/>
        </p:nvSpPr>
        <p:spPr>
          <a:xfrm>
            <a:off x="7412797" y="3482660"/>
            <a:ext cx="10130276" cy="5221605"/>
          </a:xfrm>
          <a:prstGeom prst="rect">
            <a:avLst/>
          </a:prstGeom>
        </p:spPr>
        <p:txBody>
          <a:bodyPr lIns="0" tIns="0" rIns="0" bIns="0" rtlCol="0" anchor="t">
            <a:spAutoFit/>
          </a:bodyPr>
          <a:lstStyle/>
          <a:p>
            <a:pPr>
              <a:lnSpc>
                <a:spcPts val="4620"/>
              </a:lnSpc>
            </a:pPr>
            <a:r>
              <a:rPr lang="en-US" sz="3300" spc="26">
                <a:solidFill>
                  <a:srgbClr val="FFFFFF"/>
                </a:solidFill>
                <a:latin typeface="TT Chocolates Italics"/>
              </a:rPr>
              <a:t> Make a prediction based on user input</a:t>
            </a:r>
          </a:p>
          <a:p>
            <a:pPr>
              <a:lnSpc>
                <a:spcPts val="4620"/>
              </a:lnSpc>
            </a:pPr>
            <a:r>
              <a:rPr lang="en-US" sz="3300" spc="26">
                <a:solidFill>
                  <a:srgbClr val="FFFFFF"/>
                </a:solidFill>
                <a:latin typeface="TT Chocolates"/>
              </a:rPr>
              <a:t>user_input = [[Area_Code, Locality_Code, Region_Code, Height, Diameter, Class]]</a:t>
            </a:r>
          </a:p>
          <a:p>
            <a:pPr>
              <a:lnSpc>
                <a:spcPts val="4620"/>
              </a:lnSpc>
            </a:pPr>
            <a:r>
              <a:rPr lang="en-US" sz="3300" spc="26">
                <a:solidFill>
                  <a:srgbClr val="FFFFFF"/>
                </a:solidFill>
                <a:latin typeface="TT Chocolates"/>
              </a:rPr>
              <a:t>predicted_species = knn_model.predict(user_input)</a:t>
            </a:r>
          </a:p>
          <a:p>
            <a:pPr>
              <a:lnSpc>
                <a:spcPts val="4620"/>
              </a:lnSpc>
            </a:pPr>
            <a:endParaRPr lang="en-US" sz="3300" spc="26">
              <a:solidFill>
                <a:srgbClr val="FFFFFF"/>
              </a:solidFill>
              <a:latin typeface="TT Chocolates"/>
            </a:endParaRPr>
          </a:p>
          <a:p>
            <a:pPr>
              <a:lnSpc>
                <a:spcPts val="4620"/>
              </a:lnSpc>
            </a:pPr>
            <a:r>
              <a:rPr lang="en-US" sz="3300" spc="26">
                <a:solidFill>
                  <a:srgbClr val="FFFFFF"/>
                </a:solidFill>
                <a:latin typeface="TT Chocolates Italics"/>
              </a:rPr>
              <a:t># Display the predicted flower species</a:t>
            </a:r>
          </a:p>
          <a:p>
            <a:pPr>
              <a:lnSpc>
                <a:spcPts val="4620"/>
              </a:lnSpc>
            </a:pPr>
            <a:r>
              <a:rPr lang="en-US" sz="3300" spc="26">
                <a:solidFill>
                  <a:srgbClr val="FFFFFF"/>
                </a:solidFill>
                <a:latin typeface="TT Chocolates"/>
              </a:rPr>
              <a:t>print(f'Predicted Flower Species: {predicted_species[0]}')</a:t>
            </a:r>
          </a:p>
          <a:p>
            <a:pPr>
              <a:lnSpc>
                <a:spcPts val="4620"/>
              </a:lnSpc>
              <a:spcBef>
                <a:spcPct val="0"/>
              </a:spcBef>
            </a:pPr>
            <a:endParaRPr lang="en-US" sz="3300" spc="26">
              <a:solidFill>
                <a:srgbClr val="FFFFFF"/>
              </a:solidFill>
              <a:latin typeface="TT Chocolate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579558" y="-153127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184423" y="258121"/>
            <a:ext cx="14743588" cy="9509614"/>
            <a:chOff x="0" y="0"/>
            <a:chExt cx="6350000" cy="4095750"/>
          </a:xfrm>
        </p:grpSpPr>
        <p:sp>
          <p:nvSpPr>
            <p:cNvPr id="5" name="Freeform 5"/>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5"/>
              <a:stretch>
                <a:fillRect l="-5355" t="-10705" r="-5817"/>
              </a:stretch>
            </a:blipFill>
          </p:spPr>
        </p:sp>
        <p:sp>
          <p:nvSpPr>
            <p:cNvPr id="6" name="Freeform 6"/>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7" name="Freeform 7"/>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id="8" name="Freeform 8"/>
          <p:cNvSpPr/>
          <p:nvPr/>
        </p:nvSpPr>
        <p:spPr>
          <a:xfrm rot="-10800000">
            <a:off x="13321968" y="4628694"/>
            <a:ext cx="4966032" cy="4270787"/>
          </a:xfrm>
          <a:custGeom>
            <a:avLst/>
            <a:gdLst/>
            <a:ahLst/>
            <a:cxnLst/>
            <a:rect l="l" t="t" r="r" b="b"/>
            <a:pathLst>
              <a:path w="4966032" h="4270787">
                <a:moveTo>
                  <a:pt x="0" y="0"/>
                </a:moveTo>
                <a:lnTo>
                  <a:pt x="4966032" y="0"/>
                </a:lnTo>
                <a:lnTo>
                  <a:pt x="4966032" y="4270787"/>
                </a:lnTo>
                <a:lnTo>
                  <a:pt x="0" y="42707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3321968" y="4207985"/>
            <a:ext cx="4966032" cy="2895192"/>
          </a:xfrm>
          <a:prstGeom prst="rect">
            <a:avLst/>
          </a:prstGeom>
        </p:spPr>
        <p:txBody>
          <a:bodyPr lIns="0" tIns="0" rIns="0" bIns="0" rtlCol="0" anchor="t">
            <a:spAutoFit/>
          </a:bodyPr>
          <a:lstStyle/>
          <a:p>
            <a:pPr algn="ctr">
              <a:lnSpc>
                <a:spcPts val="23647"/>
              </a:lnSpc>
            </a:pPr>
            <a:r>
              <a:rPr lang="en-US" sz="16891">
                <a:solidFill>
                  <a:srgbClr val="001E70"/>
                </a:solidFill>
                <a:latin typeface="Ara Hamah Alfidaa"/>
              </a:rPr>
              <a:t>88%</a:t>
            </a:r>
          </a:p>
        </p:txBody>
      </p:sp>
      <p:sp>
        <p:nvSpPr>
          <p:cNvPr id="10" name="TextBox 10"/>
          <p:cNvSpPr txBox="1"/>
          <p:nvPr/>
        </p:nvSpPr>
        <p:spPr>
          <a:xfrm>
            <a:off x="13821668" y="7131752"/>
            <a:ext cx="3966633" cy="649605"/>
          </a:xfrm>
          <a:prstGeom prst="rect">
            <a:avLst/>
          </a:prstGeom>
        </p:spPr>
        <p:txBody>
          <a:bodyPr lIns="0" tIns="0" rIns="0" bIns="0" rtlCol="0" anchor="t">
            <a:spAutoFit/>
          </a:bodyPr>
          <a:lstStyle/>
          <a:p>
            <a:pPr>
              <a:lnSpc>
                <a:spcPts val="5084"/>
              </a:lnSpc>
            </a:pPr>
            <a:r>
              <a:rPr lang="en-US" sz="4499" spc="35">
                <a:solidFill>
                  <a:srgbClr val="001E70"/>
                </a:solidFill>
                <a:latin typeface="TT Chocolates Bold"/>
              </a:rPr>
              <a:t>ACCURACY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579558" y="-153127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2058751" y="573515"/>
            <a:ext cx="14170498" cy="9139971"/>
            <a:chOff x="0" y="0"/>
            <a:chExt cx="6350000" cy="4095750"/>
          </a:xfrm>
        </p:grpSpPr>
        <p:sp>
          <p:nvSpPr>
            <p:cNvPr id="5" name="Freeform 5"/>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5"/>
              <a:stretch>
                <a:fillRect l="-211" r="-211"/>
              </a:stretch>
            </a:blipFill>
          </p:spPr>
        </p:sp>
        <p:sp>
          <p:nvSpPr>
            <p:cNvPr id="6" name="Freeform 6"/>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7" name="Freeform 7"/>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6530176" y="-471962"/>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sp>
        <p:nvSpPr>
          <p:cNvPr id="4" name="TextBox 4"/>
          <p:cNvSpPr txBox="1"/>
          <p:nvPr/>
        </p:nvSpPr>
        <p:spPr>
          <a:xfrm>
            <a:off x="4870970" y="-304800"/>
            <a:ext cx="10806516" cy="2744119"/>
          </a:xfrm>
          <a:prstGeom prst="rect">
            <a:avLst/>
          </a:prstGeom>
        </p:spPr>
        <p:txBody>
          <a:bodyPr lIns="0" tIns="0" rIns="0" bIns="0" rtlCol="0" anchor="t">
            <a:spAutoFit/>
          </a:bodyPr>
          <a:lstStyle/>
          <a:p>
            <a:pPr>
              <a:lnSpc>
                <a:spcPts val="22482"/>
              </a:lnSpc>
            </a:pPr>
            <a:r>
              <a:rPr lang="en-US" sz="16059">
                <a:solidFill>
                  <a:srgbClr val="FFFFFF"/>
                </a:solidFill>
                <a:latin typeface="Ara Hamah Alfidaa"/>
              </a:rPr>
              <a:t>conclusion</a:t>
            </a:r>
          </a:p>
        </p:txBody>
      </p:sp>
      <p:sp>
        <p:nvSpPr>
          <p:cNvPr id="5" name="TextBox 5"/>
          <p:cNvSpPr txBox="1"/>
          <p:nvPr/>
        </p:nvSpPr>
        <p:spPr>
          <a:xfrm>
            <a:off x="2280386" y="2102483"/>
            <a:ext cx="14138941" cy="7642860"/>
          </a:xfrm>
          <a:prstGeom prst="rect">
            <a:avLst/>
          </a:prstGeom>
        </p:spPr>
        <p:txBody>
          <a:bodyPr lIns="0" tIns="0" rIns="0" bIns="0" rtlCol="0" anchor="t">
            <a:spAutoFit/>
          </a:bodyPr>
          <a:lstStyle/>
          <a:p>
            <a:pPr>
              <a:lnSpc>
                <a:spcPts val="5039"/>
              </a:lnSpc>
            </a:pPr>
            <a:endParaRPr/>
          </a:p>
          <a:p>
            <a:pPr>
              <a:lnSpc>
                <a:spcPts val="5039"/>
              </a:lnSpc>
              <a:spcBef>
                <a:spcPct val="0"/>
              </a:spcBef>
            </a:pPr>
            <a:r>
              <a:rPr lang="en-US" sz="3599" spc="28">
                <a:solidFill>
                  <a:srgbClr val="FFFFFF"/>
                </a:solidFill>
                <a:latin typeface="TT Chocolates"/>
              </a:rPr>
              <a:t>In conclusion, the K-Nearest Neighbors (KNN) algorithm is a versatile and intuitive approach for predicting different flower species based on input features such as area code, locality code, region code, height, and diameter. KNN classifies a flower by considering the majority class among its nearest neighbors in the feature space. The choice of the hyperparameter k, representing the number of neighbors, is crucial for the algorithm's performance and should be tuned based on the characteristics of the dataset. While KNN is easy to understand and implement, its effectiveness depends on the distribution and scale of features, and it may require careful preprocessing. Regular testing and validation are essential to ensure the model's generalization to new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id="3" name="Freeform 3"/>
          <p:cNvSpPr/>
          <p:nvPr/>
        </p:nvSpPr>
        <p:spPr>
          <a:xfrm rot="4195132">
            <a:off x="-1502849" y="-2466871"/>
            <a:ext cx="26931805" cy="19128889"/>
          </a:xfrm>
          <a:custGeom>
            <a:avLst/>
            <a:gdLst/>
            <a:ahLst/>
            <a:cxnLst/>
            <a:rect l="l" t="t" r="r" b="b"/>
            <a:pathLst>
              <a:path w="26931805" h="19128889">
                <a:moveTo>
                  <a:pt x="0" y="0"/>
                </a:moveTo>
                <a:lnTo>
                  <a:pt x="26931805" y="0"/>
                </a:lnTo>
                <a:lnTo>
                  <a:pt x="26931805" y="19128889"/>
                </a:lnTo>
                <a:lnTo>
                  <a:pt x="0" y="19128889"/>
                </a:lnTo>
                <a:lnTo>
                  <a:pt x="0" y="0"/>
                </a:lnTo>
                <a:close/>
              </a:path>
            </a:pathLst>
          </a:custGeom>
          <a:blipFill>
            <a:blip r:embed="rId3">
              <a:alphaModFix amt="53000"/>
            </a:blip>
            <a:stretch>
              <a:fillRect/>
            </a:stretch>
          </a:blipFill>
        </p:spPr>
      </p:sp>
      <p:sp>
        <p:nvSpPr>
          <p:cNvPr id="4" name="TextBox 4"/>
          <p:cNvSpPr txBox="1"/>
          <p:nvPr/>
        </p:nvSpPr>
        <p:spPr>
          <a:xfrm>
            <a:off x="1111795" y="176687"/>
            <a:ext cx="10851258" cy="2116482"/>
          </a:xfrm>
          <a:prstGeom prst="rect">
            <a:avLst/>
          </a:prstGeom>
        </p:spPr>
        <p:txBody>
          <a:bodyPr lIns="0" tIns="0" rIns="0" bIns="0" rtlCol="0" anchor="t">
            <a:spAutoFit/>
          </a:bodyPr>
          <a:lstStyle/>
          <a:p>
            <a:pPr>
              <a:lnSpc>
                <a:spcPts val="17328"/>
              </a:lnSpc>
            </a:pPr>
            <a:r>
              <a:rPr lang="en-US" sz="12377" spc="210">
                <a:solidFill>
                  <a:srgbClr val="FFFFFF"/>
                </a:solidFill>
                <a:latin typeface="Ara Hamah Alfidaa"/>
              </a:rPr>
              <a:t>contents</a:t>
            </a:r>
          </a:p>
        </p:txBody>
      </p:sp>
      <p:grpSp>
        <p:nvGrpSpPr>
          <p:cNvPr id="5" name="Group 5"/>
          <p:cNvGrpSpPr/>
          <p:nvPr/>
        </p:nvGrpSpPr>
        <p:grpSpPr>
          <a:xfrm>
            <a:off x="1322537" y="2293168"/>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1</a:t>
              </a:r>
            </a:p>
          </p:txBody>
        </p:sp>
      </p:grpSp>
      <p:grpSp>
        <p:nvGrpSpPr>
          <p:cNvPr id="8" name="Group 8"/>
          <p:cNvGrpSpPr/>
          <p:nvPr/>
        </p:nvGrpSpPr>
        <p:grpSpPr>
          <a:xfrm>
            <a:off x="1322537" y="3776187"/>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2</a:t>
              </a:r>
            </a:p>
          </p:txBody>
        </p:sp>
      </p:grpSp>
      <p:grpSp>
        <p:nvGrpSpPr>
          <p:cNvPr id="11" name="Group 11"/>
          <p:cNvGrpSpPr/>
          <p:nvPr/>
        </p:nvGrpSpPr>
        <p:grpSpPr>
          <a:xfrm>
            <a:off x="1322537" y="5248332"/>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3</a:t>
              </a:r>
            </a:p>
          </p:txBody>
        </p:sp>
      </p:grpSp>
      <p:grpSp>
        <p:nvGrpSpPr>
          <p:cNvPr id="14" name="Group 14"/>
          <p:cNvGrpSpPr/>
          <p:nvPr/>
        </p:nvGrpSpPr>
        <p:grpSpPr>
          <a:xfrm>
            <a:off x="1322537" y="7061377"/>
            <a:ext cx="800090" cy="1202563"/>
            <a:chOff x="0" y="0"/>
            <a:chExt cx="1066786" cy="1603418"/>
          </a:xfrm>
        </p:grpSpPr>
        <p:sp>
          <p:nvSpPr>
            <p:cNvPr id="15" name="Freeform 1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4</a:t>
              </a:r>
            </a:p>
          </p:txBody>
        </p:sp>
      </p:grpSp>
      <p:sp>
        <p:nvSpPr>
          <p:cNvPr id="17" name="Freeform 17"/>
          <p:cNvSpPr/>
          <p:nvPr/>
        </p:nvSpPr>
        <p:spPr>
          <a:xfrm>
            <a:off x="11796203" y="1290340"/>
            <a:ext cx="6491797" cy="7706320"/>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r:embed="rId7"/>
                </a:ext>
              </a:extLst>
            </a:blip>
            <a:stretch>
              <a:fillRect b="-95906"/>
            </a:stretch>
          </a:blipFill>
        </p:spPr>
      </p:sp>
      <p:sp>
        <p:nvSpPr>
          <p:cNvPr id="18" name="TextBox 18"/>
          <p:cNvSpPr txBox="1"/>
          <p:nvPr/>
        </p:nvSpPr>
        <p:spPr>
          <a:xfrm>
            <a:off x="2499367" y="2525835"/>
            <a:ext cx="7269209" cy="1009136"/>
          </a:xfrm>
          <a:prstGeom prst="rect">
            <a:avLst/>
          </a:prstGeom>
        </p:spPr>
        <p:txBody>
          <a:bodyPr lIns="0" tIns="0" rIns="0" bIns="0" rtlCol="0" anchor="t">
            <a:spAutoFit/>
          </a:bodyPr>
          <a:lstStyle/>
          <a:p>
            <a:pPr>
              <a:lnSpc>
                <a:spcPts val="2806"/>
              </a:lnSpc>
            </a:pPr>
            <a:r>
              <a:rPr lang="en-US" sz="2673" spc="21">
                <a:solidFill>
                  <a:srgbClr val="FFFFFF"/>
                </a:solidFill>
                <a:latin typeface="TT Chocolates"/>
              </a:rPr>
              <a:t>Introduction to Karunadu Technologies Private Limited</a:t>
            </a:r>
          </a:p>
          <a:p>
            <a:pPr>
              <a:lnSpc>
                <a:spcPts val="2386"/>
              </a:lnSpc>
            </a:pPr>
            <a:endParaRPr lang="en-US" sz="2673" spc="21">
              <a:solidFill>
                <a:srgbClr val="FFFFFF"/>
              </a:solidFill>
              <a:latin typeface="TT Chocolates"/>
            </a:endParaRPr>
          </a:p>
        </p:txBody>
      </p:sp>
      <p:sp>
        <p:nvSpPr>
          <p:cNvPr id="19" name="TextBox 19"/>
          <p:cNvSpPr txBox="1"/>
          <p:nvPr/>
        </p:nvSpPr>
        <p:spPr>
          <a:xfrm>
            <a:off x="2499367" y="4095978"/>
            <a:ext cx="2302098" cy="656682"/>
          </a:xfrm>
          <a:prstGeom prst="rect">
            <a:avLst/>
          </a:prstGeom>
        </p:spPr>
        <p:txBody>
          <a:bodyPr lIns="0" tIns="0" rIns="0" bIns="0" rtlCol="0" anchor="t">
            <a:spAutoFit/>
          </a:bodyPr>
          <a:lstStyle/>
          <a:p>
            <a:pPr>
              <a:lnSpc>
                <a:spcPts val="2803"/>
              </a:lnSpc>
            </a:pPr>
            <a:r>
              <a:rPr lang="en-US" sz="2670" spc="21">
                <a:solidFill>
                  <a:srgbClr val="FFFFFF"/>
                </a:solidFill>
                <a:latin typeface="TT Chocolates"/>
              </a:rPr>
              <a:t>What I Learnt ?</a:t>
            </a:r>
          </a:p>
          <a:p>
            <a:pPr>
              <a:lnSpc>
                <a:spcPts val="2386"/>
              </a:lnSpc>
            </a:pPr>
            <a:endParaRPr lang="en-US" sz="2670" spc="21">
              <a:solidFill>
                <a:srgbClr val="FFFFFF"/>
              </a:solidFill>
              <a:latin typeface="TT Chocolates"/>
            </a:endParaRPr>
          </a:p>
        </p:txBody>
      </p:sp>
      <p:sp>
        <p:nvSpPr>
          <p:cNvPr id="20" name="TextBox 20"/>
          <p:cNvSpPr txBox="1"/>
          <p:nvPr/>
        </p:nvSpPr>
        <p:spPr>
          <a:xfrm>
            <a:off x="2499367" y="5286432"/>
            <a:ext cx="11154914" cy="1774946"/>
          </a:xfrm>
          <a:prstGeom prst="rect">
            <a:avLst/>
          </a:prstGeom>
        </p:spPr>
        <p:txBody>
          <a:bodyPr lIns="0" tIns="0" rIns="0" bIns="0" rtlCol="0" anchor="t">
            <a:spAutoFit/>
          </a:bodyPr>
          <a:lstStyle/>
          <a:p>
            <a:pPr>
              <a:lnSpc>
                <a:spcPts val="2806"/>
              </a:lnSpc>
            </a:pPr>
            <a:r>
              <a:rPr lang="en-US" sz="2673" spc="21">
                <a:solidFill>
                  <a:srgbClr val="FFFFFF"/>
                </a:solidFill>
                <a:latin typeface="TT Chocolates Bold"/>
              </a:rPr>
              <a:t>Projects worked on:</a:t>
            </a:r>
          </a:p>
          <a:p>
            <a:pPr>
              <a:lnSpc>
                <a:spcPts val="2806"/>
              </a:lnSpc>
            </a:pPr>
            <a:r>
              <a:rPr lang="en-US" sz="2673" spc="21">
                <a:solidFill>
                  <a:srgbClr val="FFFFFF"/>
                </a:solidFill>
                <a:latin typeface="TT Chocolates"/>
              </a:rPr>
              <a:t>         Prediction of Different Spieces of Flower using KNN Algorithm</a:t>
            </a:r>
          </a:p>
          <a:p>
            <a:pPr>
              <a:lnSpc>
                <a:spcPts val="2806"/>
              </a:lnSpc>
            </a:pPr>
            <a:r>
              <a:rPr lang="en-US" sz="2673" spc="21">
                <a:solidFill>
                  <a:srgbClr val="FFFFFF"/>
                </a:solidFill>
                <a:latin typeface="TT Chocolates"/>
              </a:rPr>
              <a:t>         Classify whether the person is wearing mask or not using Artificial    intelligence</a:t>
            </a:r>
          </a:p>
          <a:p>
            <a:pPr>
              <a:lnSpc>
                <a:spcPts val="2806"/>
              </a:lnSpc>
            </a:pPr>
            <a:endParaRPr lang="en-US" sz="2673" spc="21">
              <a:solidFill>
                <a:srgbClr val="FFFFFF"/>
              </a:solidFill>
              <a:latin typeface="TT Chocolates"/>
            </a:endParaRPr>
          </a:p>
        </p:txBody>
      </p:sp>
      <p:sp>
        <p:nvSpPr>
          <p:cNvPr id="21" name="TextBox 21"/>
          <p:cNvSpPr txBox="1"/>
          <p:nvPr/>
        </p:nvSpPr>
        <p:spPr>
          <a:xfrm>
            <a:off x="2499367" y="7413873"/>
            <a:ext cx="11154914" cy="850068"/>
          </a:xfrm>
          <a:prstGeom prst="rect">
            <a:avLst/>
          </a:prstGeom>
        </p:spPr>
        <p:txBody>
          <a:bodyPr lIns="0" tIns="0" rIns="0" bIns="0" rtlCol="0" anchor="t">
            <a:spAutoFit/>
          </a:bodyPr>
          <a:lstStyle/>
          <a:p>
            <a:pPr>
              <a:lnSpc>
                <a:spcPts val="3331"/>
              </a:lnSpc>
            </a:pPr>
            <a:r>
              <a:rPr lang="en-US" sz="3172" spc="25">
                <a:solidFill>
                  <a:srgbClr val="FFFFFF"/>
                </a:solidFill>
                <a:latin typeface="TT Chocolates"/>
              </a:rPr>
              <a:t>Conclusion</a:t>
            </a:r>
          </a:p>
          <a:p>
            <a:pPr>
              <a:lnSpc>
                <a:spcPts val="3226"/>
              </a:lnSpc>
            </a:pPr>
            <a:endParaRPr lang="en-US" sz="3172" spc="25">
              <a:solidFill>
                <a:srgbClr val="FFFFFF"/>
              </a:solidFill>
              <a:latin typeface="TT Chocolate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589274" y="-4916790"/>
            <a:ext cx="22355665" cy="15878588"/>
          </a:xfrm>
          <a:custGeom>
            <a:avLst/>
            <a:gdLst/>
            <a:ahLst/>
            <a:cxnLst/>
            <a:rect l="l" t="t" r="r" b="b"/>
            <a:pathLst>
              <a:path w="22355665" h="15878588">
                <a:moveTo>
                  <a:pt x="0" y="0"/>
                </a:moveTo>
                <a:lnTo>
                  <a:pt x="22355666" y="0"/>
                </a:lnTo>
                <a:lnTo>
                  <a:pt x="22355666" y="15878588"/>
                </a:lnTo>
                <a:lnTo>
                  <a:pt x="0" y="15878588"/>
                </a:lnTo>
                <a:lnTo>
                  <a:pt x="0" y="0"/>
                </a:lnTo>
                <a:close/>
              </a:path>
            </a:pathLst>
          </a:custGeom>
          <a:blipFill>
            <a:blip r:embed="rId3">
              <a:alphaModFix amt="53000"/>
            </a:blip>
            <a:stretch>
              <a:fillRect t="-4404" r="-11352" b="-6948"/>
            </a:stretch>
          </a:blipFill>
        </p:spPr>
      </p:sp>
      <p:sp>
        <p:nvSpPr>
          <p:cNvPr id="4" name="Freeform 4"/>
          <p:cNvSpPr/>
          <p:nvPr/>
        </p:nvSpPr>
        <p:spPr>
          <a:xfrm>
            <a:off x="6673031" y="7675957"/>
            <a:ext cx="4941937" cy="943461"/>
          </a:xfrm>
          <a:custGeom>
            <a:avLst/>
            <a:gdLst/>
            <a:ahLst/>
            <a:cxnLst/>
            <a:rect l="l" t="t" r="r" b="b"/>
            <a:pathLst>
              <a:path w="4941937" h="943461">
                <a:moveTo>
                  <a:pt x="0" y="0"/>
                </a:moveTo>
                <a:lnTo>
                  <a:pt x="4941938" y="0"/>
                </a:lnTo>
                <a:lnTo>
                  <a:pt x="4941938" y="943461"/>
                </a:lnTo>
                <a:lnTo>
                  <a:pt x="0" y="943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982702" y="225620"/>
            <a:ext cx="14322596" cy="2057926"/>
          </a:xfrm>
          <a:prstGeom prst="rect">
            <a:avLst/>
          </a:prstGeom>
        </p:spPr>
        <p:txBody>
          <a:bodyPr lIns="0" tIns="0" rIns="0" bIns="0" rtlCol="0" anchor="t">
            <a:spAutoFit/>
          </a:bodyPr>
          <a:lstStyle/>
          <a:p>
            <a:pPr algn="ctr">
              <a:lnSpc>
                <a:spcPts val="16771"/>
              </a:lnSpc>
            </a:pPr>
            <a:r>
              <a:rPr lang="en-US" sz="11979">
                <a:solidFill>
                  <a:srgbClr val="FFFFFF"/>
                </a:solidFill>
                <a:latin typeface="Ara Hamah Alfidaa"/>
              </a:rPr>
              <a:t>INTRODUCTION</a:t>
            </a:r>
          </a:p>
        </p:txBody>
      </p:sp>
      <p:sp>
        <p:nvSpPr>
          <p:cNvPr id="6" name="TextBox 6"/>
          <p:cNvSpPr txBox="1"/>
          <p:nvPr/>
        </p:nvSpPr>
        <p:spPr>
          <a:xfrm>
            <a:off x="6673031" y="7775999"/>
            <a:ext cx="3993179" cy="608934"/>
          </a:xfrm>
          <a:prstGeom prst="rect">
            <a:avLst/>
          </a:prstGeom>
        </p:spPr>
        <p:txBody>
          <a:bodyPr lIns="0" tIns="0" rIns="0" bIns="0" rtlCol="0" anchor="t">
            <a:spAutoFit/>
          </a:bodyPr>
          <a:lstStyle/>
          <a:p>
            <a:pPr algn="ctr">
              <a:lnSpc>
                <a:spcPts val="4848"/>
              </a:lnSpc>
            </a:pPr>
            <a:r>
              <a:rPr lang="en-US" sz="3463" spc="533">
                <a:solidFill>
                  <a:srgbClr val="232E54"/>
                </a:solidFill>
                <a:latin typeface="Tek Tall Arabic Bold"/>
              </a:rPr>
              <a:t>Let’s begin!</a:t>
            </a:r>
          </a:p>
        </p:txBody>
      </p:sp>
      <p:sp>
        <p:nvSpPr>
          <p:cNvPr id="7" name="TextBox 7"/>
          <p:cNvSpPr txBox="1"/>
          <p:nvPr/>
        </p:nvSpPr>
        <p:spPr>
          <a:xfrm>
            <a:off x="2691013" y="2911874"/>
            <a:ext cx="12905974" cy="4059555"/>
          </a:xfrm>
          <a:prstGeom prst="rect">
            <a:avLst/>
          </a:prstGeom>
        </p:spPr>
        <p:txBody>
          <a:bodyPr lIns="0" tIns="0" rIns="0" bIns="0" rtlCol="0" anchor="t">
            <a:spAutoFit/>
          </a:bodyPr>
          <a:lstStyle/>
          <a:p>
            <a:pPr>
              <a:lnSpc>
                <a:spcPts val="4620"/>
              </a:lnSpc>
            </a:pPr>
            <a:r>
              <a:rPr lang="en-US" sz="3300" spc="26">
                <a:solidFill>
                  <a:srgbClr val="FFFFFF"/>
                </a:solidFill>
                <a:latin typeface="TT Chocolates Bold"/>
              </a:rPr>
              <a:t>About the Company</a:t>
            </a:r>
          </a:p>
          <a:p>
            <a:pPr>
              <a:lnSpc>
                <a:spcPts val="4620"/>
              </a:lnSpc>
            </a:pPr>
            <a:r>
              <a:rPr lang="en-US" sz="3300" spc="26">
                <a:solidFill>
                  <a:srgbClr val="FFFFFF"/>
                </a:solidFill>
                <a:latin typeface="TT Chocolates"/>
              </a:rPr>
              <a:t>     Karunadu Technologies Pvt. Ltd. Is a leading IT software solutions and services industry  focussing on quality standards and customer values</a:t>
            </a:r>
          </a:p>
          <a:p>
            <a:pPr>
              <a:lnSpc>
                <a:spcPts val="4620"/>
              </a:lnSpc>
            </a:pPr>
            <a:r>
              <a:rPr lang="en-US" sz="3300" spc="26">
                <a:solidFill>
                  <a:srgbClr val="FFFFFF"/>
                </a:solidFill>
                <a:latin typeface="TT Chocolates"/>
              </a:rPr>
              <a:t>      Karunadu Technologies Pvt. Ltd. is also a leading Skills and Talent Development company that is building a manpower pool for global industry requirements</a:t>
            </a:r>
          </a:p>
          <a:p>
            <a:pPr algn="ctr">
              <a:lnSpc>
                <a:spcPts val="4620"/>
              </a:lnSpc>
              <a:spcBef>
                <a:spcPct val="0"/>
              </a:spcBef>
            </a:pPr>
            <a:endParaRPr lang="en-US" sz="3300" spc="26">
              <a:solidFill>
                <a:srgbClr val="FFFFFF"/>
              </a:solidFill>
              <a:latin typeface="TT Chocolate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5322489">
            <a:off x="4471711" y="-1871268"/>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grpSp>
        <p:nvGrpSpPr>
          <p:cNvPr id="4" name="Group 4"/>
          <p:cNvGrpSpPr>
            <a:grpSpLocks noChangeAspect="1"/>
          </p:cNvGrpSpPr>
          <p:nvPr/>
        </p:nvGrpSpPr>
        <p:grpSpPr>
          <a:xfrm>
            <a:off x="12073841" y="872514"/>
            <a:ext cx="5866018" cy="8385786"/>
            <a:chOff x="0" y="0"/>
            <a:chExt cx="4434840" cy="6339840"/>
          </a:xfrm>
        </p:grpSpPr>
        <p:sp>
          <p:nvSpPr>
            <p:cNvPr id="5" name="Freeform 5"/>
            <p:cNvSpPr/>
            <p:nvPr/>
          </p:nvSpPr>
          <p:spPr>
            <a:xfrm>
              <a:off x="0" y="436880"/>
              <a:ext cx="4064000" cy="5902960"/>
            </a:xfrm>
            <a:custGeom>
              <a:avLst/>
              <a:gdLst/>
              <a:ahLst/>
              <a:cxnLst/>
              <a:rect l="l" t="t" r="r" b="b"/>
              <a:pathLst>
                <a:path w="4064000" h="5902960">
                  <a:moveTo>
                    <a:pt x="4064000" y="5902960"/>
                  </a:moveTo>
                  <a:lnTo>
                    <a:pt x="0" y="5902960"/>
                  </a:lnTo>
                  <a:lnTo>
                    <a:pt x="0" y="0"/>
                  </a:lnTo>
                  <a:lnTo>
                    <a:pt x="4064000" y="0"/>
                  </a:lnTo>
                  <a:lnTo>
                    <a:pt x="4064000" y="5902960"/>
                  </a:lnTo>
                  <a:close/>
                </a:path>
              </a:pathLst>
            </a:custGeom>
            <a:blipFill>
              <a:blip r:embed="rId4"/>
              <a:stretch>
                <a:fillRect l="-54644" r="-103577"/>
              </a:stretch>
            </a:blipFill>
          </p:spPr>
        </p:sp>
        <p:sp>
          <p:nvSpPr>
            <p:cNvPr id="6" name="Freeform 6"/>
            <p:cNvSpPr/>
            <p:nvPr/>
          </p:nvSpPr>
          <p:spPr>
            <a:xfrm>
              <a:off x="50800" y="50800"/>
              <a:ext cx="4333240" cy="6239510"/>
            </a:xfrm>
            <a:custGeom>
              <a:avLst/>
              <a:gdLst/>
              <a:ahLst/>
              <a:cxnLst/>
              <a:rect l="l" t="t" r="r" b="b"/>
              <a:pathLst>
                <a:path w="4333240" h="623951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id="7" name="Freeform 7"/>
            <p:cNvSpPr/>
            <p:nvPr/>
          </p:nvSpPr>
          <p:spPr>
            <a:xfrm>
              <a:off x="196850" y="165100"/>
              <a:ext cx="811530" cy="119380"/>
            </a:xfrm>
            <a:custGeom>
              <a:avLst/>
              <a:gdLst/>
              <a:ahLst/>
              <a:cxnLst/>
              <a:rect l="l" t="t" r="r" b="b"/>
              <a:pathLst>
                <a:path w="811530" h="11938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id="8" name="Freeform 8"/>
            <p:cNvSpPr/>
            <p:nvPr/>
          </p:nvSpPr>
          <p:spPr>
            <a:xfrm>
              <a:off x="4114800" y="438150"/>
              <a:ext cx="269240" cy="5532120"/>
            </a:xfrm>
            <a:custGeom>
              <a:avLst/>
              <a:gdLst/>
              <a:ahLst/>
              <a:cxnLst/>
              <a:rect l="l" t="t" r="r" b="b"/>
              <a:pathLst>
                <a:path w="269240" h="5532120">
                  <a:moveTo>
                    <a:pt x="269240" y="5532120"/>
                  </a:moveTo>
                  <a:lnTo>
                    <a:pt x="0" y="5532120"/>
                  </a:lnTo>
                  <a:lnTo>
                    <a:pt x="0" y="0"/>
                  </a:lnTo>
                  <a:lnTo>
                    <a:pt x="269240" y="0"/>
                  </a:lnTo>
                  <a:lnTo>
                    <a:pt x="269240" y="5532120"/>
                  </a:lnTo>
                  <a:close/>
                </a:path>
              </a:pathLst>
            </a:custGeom>
            <a:solidFill>
              <a:srgbClr val="FFFFFF"/>
            </a:solidFill>
          </p:spPr>
        </p:sp>
        <p:sp>
          <p:nvSpPr>
            <p:cNvPr id="9" name="Freeform 9"/>
            <p:cNvSpPr/>
            <p:nvPr/>
          </p:nvSpPr>
          <p:spPr>
            <a:xfrm>
              <a:off x="0" y="0"/>
              <a:ext cx="4434840" cy="6338570"/>
            </a:xfrm>
            <a:custGeom>
              <a:avLst/>
              <a:gdLst/>
              <a:ahLst/>
              <a:cxnLst/>
              <a:rect l="l" t="t" r="r" b="b"/>
              <a:pathLst>
                <a:path w="4434840" h="633857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id="10" name="TextBox 10"/>
          <p:cNvSpPr txBox="1"/>
          <p:nvPr/>
        </p:nvSpPr>
        <p:spPr>
          <a:xfrm>
            <a:off x="1585087" y="1684873"/>
            <a:ext cx="9808195" cy="1353183"/>
          </a:xfrm>
          <a:prstGeom prst="rect">
            <a:avLst/>
          </a:prstGeom>
        </p:spPr>
        <p:txBody>
          <a:bodyPr lIns="0" tIns="0" rIns="0" bIns="0" rtlCol="0" anchor="t">
            <a:spAutoFit/>
          </a:bodyPr>
          <a:lstStyle/>
          <a:p>
            <a:pPr>
              <a:lnSpc>
                <a:spcPts val="9341"/>
              </a:lnSpc>
            </a:pPr>
            <a:r>
              <a:rPr lang="en-US" sz="11976">
                <a:solidFill>
                  <a:srgbClr val="FFFFFF"/>
                </a:solidFill>
                <a:latin typeface="Ara Hamah Alfidaa"/>
              </a:rPr>
              <a:t>What I learnt</a:t>
            </a:r>
          </a:p>
        </p:txBody>
      </p:sp>
      <p:sp>
        <p:nvSpPr>
          <p:cNvPr id="11" name="TextBox 11"/>
          <p:cNvSpPr txBox="1"/>
          <p:nvPr/>
        </p:nvSpPr>
        <p:spPr>
          <a:xfrm>
            <a:off x="646496" y="3418392"/>
            <a:ext cx="11685378" cy="4458335"/>
          </a:xfrm>
          <a:prstGeom prst="rect">
            <a:avLst/>
          </a:prstGeom>
        </p:spPr>
        <p:txBody>
          <a:bodyPr lIns="0" tIns="0" rIns="0" bIns="0" rtlCol="0" anchor="t">
            <a:spAutoFit/>
          </a:bodyPr>
          <a:lstStyle/>
          <a:p>
            <a:pPr>
              <a:lnSpc>
                <a:spcPts val="5179"/>
              </a:lnSpc>
            </a:pPr>
            <a:r>
              <a:rPr lang="en-US" sz="3699" spc="29">
                <a:solidFill>
                  <a:srgbClr val="FFFFFF"/>
                </a:solidFill>
                <a:latin typeface="TT Chocolates"/>
              </a:rPr>
              <a:t>•Vision and Introduction to Machine Learning.</a:t>
            </a:r>
          </a:p>
          <a:p>
            <a:pPr>
              <a:lnSpc>
                <a:spcPts val="5179"/>
              </a:lnSpc>
            </a:pPr>
            <a:r>
              <a:rPr lang="en-US" sz="3699" spc="29">
                <a:solidFill>
                  <a:srgbClr val="FFFFFF"/>
                </a:solidFill>
                <a:latin typeface="TT Chocolates"/>
              </a:rPr>
              <a:t>• Understand Machine Learning Concept</a:t>
            </a:r>
          </a:p>
          <a:p>
            <a:pPr>
              <a:lnSpc>
                <a:spcPts val="5179"/>
              </a:lnSpc>
            </a:pPr>
            <a:r>
              <a:rPr lang="en-US" sz="3699" spc="29">
                <a:solidFill>
                  <a:srgbClr val="FFFFFF"/>
                </a:solidFill>
                <a:latin typeface="TT Chocolates"/>
              </a:rPr>
              <a:t>• Good exposure to machine learning algorithms.</a:t>
            </a:r>
          </a:p>
          <a:p>
            <a:pPr>
              <a:lnSpc>
                <a:spcPts val="5179"/>
              </a:lnSpc>
            </a:pPr>
            <a:r>
              <a:rPr lang="en-US" sz="3699" spc="29">
                <a:solidFill>
                  <a:srgbClr val="FFFFFF"/>
                </a:solidFill>
                <a:latin typeface="TT Chocolates"/>
              </a:rPr>
              <a:t>• Prediction of values using machine learning algorithms.</a:t>
            </a:r>
          </a:p>
          <a:p>
            <a:pPr>
              <a:lnSpc>
                <a:spcPts val="5179"/>
              </a:lnSpc>
            </a:pPr>
            <a:r>
              <a:rPr lang="en-US" sz="3699" spc="29">
                <a:solidFill>
                  <a:srgbClr val="FFFFFF"/>
                </a:solidFill>
                <a:latin typeface="TT Chocolates"/>
              </a:rPr>
              <a:t>• Basics of Python</a:t>
            </a:r>
          </a:p>
          <a:p>
            <a:pPr>
              <a:lnSpc>
                <a:spcPts val="5179"/>
              </a:lnSpc>
            </a:pPr>
            <a:r>
              <a:rPr lang="en-US" sz="3699" spc="29">
                <a:solidFill>
                  <a:srgbClr val="FFFFFF"/>
                </a:solidFill>
                <a:latin typeface="TT Chocolates"/>
              </a:rPr>
              <a:t>• Introduction to Artificial Intelligence</a:t>
            </a:r>
          </a:p>
          <a:p>
            <a:pPr>
              <a:lnSpc>
                <a:spcPts val="4200"/>
              </a:lnSpc>
              <a:spcBef>
                <a:spcPct val="0"/>
              </a:spcBef>
            </a:pPr>
            <a:endParaRPr lang="en-US" sz="3699" spc="29">
              <a:solidFill>
                <a:srgbClr val="FFFFFF"/>
              </a:solidFill>
              <a:latin typeface="TT Chocolate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168330" y="699123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14350" y="-6249"/>
            <a:ext cx="17259300" cy="2040876"/>
          </a:xfrm>
          <a:prstGeom prst="rect">
            <a:avLst/>
          </a:prstGeom>
        </p:spPr>
        <p:txBody>
          <a:bodyPr lIns="0" tIns="0" rIns="0" bIns="0" rtlCol="0" anchor="t">
            <a:spAutoFit/>
          </a:bodyPr>
          <a:lstStyle/>
          <a:p>
            <a:pPr algn="ctr">
              <a:lnSpc>
                <a:spcPts val="16660"/>
              </a:lnSpc>
            </a:pPr>
            <a:r>
              <a:rPr lang="en-US" sz="11900">
                <a:solidFill>
                  <a:srgbClr val="FFFFFF"/>
                </a:solidFill>
                <a:latin typeface="Ara Hamah Alfidaa"/>
              </a:rPr>
              <a:t>INTRODUCTION TO MACHINE LEARNING</a:t>
            </a:r>
          </a:p>
        </p:txBody>
      </p:sp>
      <p:sp>
        <p:nvSpPr>
          <p:cNvPr id="5" name="TextBox 5"/>
          <p:cNvSpPr txBox="1"/>
          <p:nvPr/>
        </p:nvSpPr>
        <p:spPr>
          <a:xfrm>
            <a:off x="1681874" y="1958427"/>
            <a:ext cx="14924252" cy="9288780"/>
          </a:xfrm>
          <a:prstGeom prst="rect">
            <a:avLst/>
          </a:prstGeom>
        </p:spPr>
        <p:txBody>
          <a:bodyPr lIns="0" tIns="0" rIns="0" bIns="0" rtlCol="0" anchor="t">
            <a:spAutoFit/>
          </a:bodyPr>
          <a:lstStyle/>
          <a:p>
            <a:pPr marL="712470" lvl="1" indent="-356235">
              <a:lnSpc>
                <a:spcPts val="4620"/>
              </a:lnSpc>
              <a:buFont typeface="Arial"/>
              <a:buChar char="•"/>
            </a:pPr>
            <a:r>
              <a:rPr lang="en-US" sz="3300" spc="26">
                <a:solidFill>
                  <a:srgbClr val="FFFFFF"/>
                </a:solidFill>
                <a:latin typeface="TT Chocolates"/>
              </a:rPr>
              <a:t>Machine learning (ML) is a type of artificial intelligence (AI) that allows software applications to become more accurate at predicting outcomes without being explicitly programmed to do so. Machine learning algorithms use historical data as input to predict new output values.</a:t>
            </a:r>
          </a:p>
          <a:p>
            <a:pPr marL="712470" lvl="1" indent="-356235">
              <a:lnSpc>
                <a:spcPts val="4620"/>
              </a:lnSpc>
              <a:buFont typeface="Arial"/>
              <a:buChar char="•"/>
            </a:pPr>
            <a:r>
              <a:rPr lang="en-US" sz="3300" spc="26">
                <a:solidFill>
                  <a:srgbClr val="FFFFFF"/>
                </a:solidFill>
                <a:latin typeface="TT Chocolates"/>
              </a:rPr>
              <a:t>Definition: Ability of a machine to improve its own performance through the use of software that employs artificial intelligence techniques to mimic the ways by which humans seem to learn, such as repetition and experience.</a:t>
            </a:r>
          </a:p>
          <a:p>
            <a:pPr marL="712470" lvl="1" indent="-356235">
              <a:lnSpc>
                <a:spcPts val="4620"/>
              </a:lnSpc>
              <a:buFont typeface="Arial"/>
              <a:buChar char="•"/>
            </a:pPr>
            <a:r>
              <a:rPr lang="en-US" sz="3300" spc="26">
                <a:solidFill>
                  <a:srgbClr val="FFFFFF"/>
                </a:solidFill>
                <a:latin typeface="TT Chocolates Bold"/>
              </a:rPr>
              <a:t>Algorithm:</a:t>
            </a:r>
          </a:p>
          <a:p>
            <a:pPr marL="712470" lvl="1" indent="-356235">
              <a:lnSpc>
                <a:spcPts val="4620"/>
              </a:lnSpc>
              <a:buFont typeface="Arial"/>
              <a:buChar char="•"/>
            </a:pPr>
            <a:r>
              <a:rPr lang="en-US" sz="3300" spc="26">
                <a:solidFill>
                  <a:srgbClr val="FFFFFF"/>
                </a:solidFill>
                <a:latin typeface="TT Chocolates"/>
              </a:rPr>
              <a:t>Linear Regression</a:t>
            </a:r>
          </a:p>
          <a:p>
            <a:pPr marL="712470" lvl="1" indent="-356235">
              <a:lnSpc>
                <a:spcPts val="4620"/>
              </a:lnSpc>
              <a:buFont typeface="Arial"/>
              <a:buChar char="•"/>
            </a:pPr>
            <a:r>
              <a:rPr lang="en-US" sz="3300" spc="26">
                <a:solidFill>
                  <a:srgbClr val="FFFFFF"/>
                </a:solidFill>
                <a:latin typeface="TT Chocolates"/>
              </a:rPr>
              <a:t>Logistic Regression</a:t>
            </a:r>
          </a:p>
          <a:p>
            <a:pPr marL="712470" lvl="1" indent="-356235">
              <a:lnSpc>
                <a:spcPts val="4620"/>
              </a:lnSpc>
              <a:buFont typeface="Arial"/>
              <a:buChar char="•"/>
            </a:pPr>
            <a:r>
              <a:rPr lang="en-US" sz="3300" spc="26">
                <a:solidFill>
                  <a:srgbClr val="FFFFFF"/>
                </a:solidFill>
                <a:latin typeface="TT Chocolates"/>
              </a:rPr>
              <a:t>KNN Algorithm</a:t>
            </a:r>
          </a:p>
          <a:p>
            <a:pPr marL="712470" lvl="1" indent="-356235">
              <a:lnSpc>
                <a:spcPts val="4620"/>
              </a:lnSpc>
              <a:buFont typeface="Arial"/>
              <a:buChar char="•"/>
            </a:pPr>
            <a:r>
              <a:rPr lang="en-US" sz="3300" spc="26">
                <a:solidFill>
                  <a:srgbClr val="FFFFFF"/>
                </a:solidFill>
                <a:latin typeface="TT Chocolates"/>
              </a:rPr>
              <a:t>SVM Algorithm</a:t>
            </a:r>
          </a:p>
          <a:p>
            <a:pPr marL="712470" lvl="1" indent="-356235">
              <a:lnSpc>
                <a:spcPts val="4620"/>
              </a:lnSpc>
              <a:buFont typeface="Arial"/>
              <a:buChar char="•"/>
            </a:pPr>
            <a:r>
              <a:rPr lang="en-US" sz="3300" spc="26">
                <a:solidFill>
                  <a:srgbClr val="FFFFFF"/>
                </a:solidFill>
                <a:latin typeface="TT Chocolates"/>
              </a:rPr>
              <a:t>Decision Tree</a:t>
            </a:r>
          </a:p>
          <a:p>
            <a:pPr marL="712470" lvl="1" indent="-356235">
              <a:lnSpc>
                <a:spcPts val="4620"/>
              </a:lnSpc>
              <a:buFont typeface="Arial"/>
              <a:buChar char="•"/>
            </a:pPr>
            <a:r>
              <a:rPr lang="en-US" sz="3300" spc="26">
                <a:solidFill>
                  <a:srgbClr val="FFFFFF"/>
                </a:solidFill>
                <a:latin typeface="TT Chocolates"/>
              </a:rPr>
              <a:t>RandomForestClassifiers</a:t>
            </a:r>
          </a:p>
          <a:p>
            <a:pPr>
              <a:lnSpc>
                <a:spcPts val="4620"/>
              </a:lnSpc>
            </a:pPr>
            <a:endParaRPr lang="en-US" sz="3300" spc="26">
              <a:solidFill>
                <a:srgbClr val="FFFFFF"/>
              </a:solidFill>
              <a:latin typeface="TT Chocolates"/>
            </a:endParaRPr>
          </a:p>
          <a:p>
            <a:pPr algn="ctr">
              <a:lnSpc>
                <a:spcPts val="4620"/>
              </a:lnSpc>
              <a:spcBef>
                <a:spcPct val="0"/>
              </a:spcBef>
            </a:pPr>
            <a:endParaRPr lang="en-US" sz="3300" spc="26">
              <a:solidFill>
                <a:srgbClr val="FFFFFF"/>
              </a:solidFill>
              <a:latin typeface="TT Chocolate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2012453" y="2218314"/>
            <a:ext cx="16842284" cy="11962591"/>
          </a:xfrm>
          <a:custGeom>
            <a:avLst/>
            <a:gdLst/>
            <a:ahLst/>
            <a:cxnLst/>
            <a:rect l="l" t="t" r="r" b="b"/>
            <a:pathLst>
              <a:path w="16842284" h="11962591">
                <a:moveTo>
                  <a:pt x="0" y="0"/>
                </a:moveTo>
                <a:lnTo>
                  <a:pt x="16842283" y="0"/>
                </a:lnTo>
                <a:lnTo>
                  <a:pt x="16842283" y="11962590"/>
                </a:lnTo>
                <a:lnTo>
                  <a:pt x="0" y="11962590"/>
                </a:lnTo>
                <a:lnTo>
                  <a:pt x="0" y="0"/>
                </a:lnTo>
                <a:close/>
              </a:path>
            </a:pathLst>
          </a:custGeom>
          <a:blipFill>
            <a:blip r:embed="rId3">
              <a:alphaModFix amt="53000"/>
            </a:blip>
            <a:stretch>
              <a:fillRect/>
            </a:stretch>
          </a:blipFill>
        </p:spPr>
      </p:sp>
      <p:sp>
        <p:nvSpPr>
          <p:cNvPr id="4" name="TextBox 4"/>
          <p:cNvSpPr txBox="1"/>
          <p:nvPr/>
        </p:nvSpPr>
        <p:spPr>
          <a:xfrm>
            <a:off x="1365138" y="703996"/>
            <a:ext cx="15894162" cy="1514318"/>
          </a:xfrm>
          <a:prstGeom prst="rect">
            <a:avLst/>
          </a:prstGeom>
        </p:spPr>
        <p:txBody>
          <a:bodyPr lIns="0" tIns="0" rIns="0" bIns="0" rtlCol="0" anchor="t">
            <a:spAutoFit/>
          </a:bodyPr>
          <a:lstStyle/>
          <a:p>
            <a:pPr>
              <a:lnSpc>
                <a:spcPts val="10235"/>
              </a:lnSpc>
            </a:pPr>
            <a:r>
              <a:rPr lang="en-US" sz="14216">
                <a:solidFill>
                  <a:srgbClr val="FFFFFF"/>
                </a:solidFill>
                <a:latin typeface="Ara Hamah Alfidaa"/>
              </a:rPr>
              <a:t>PROJECT I HAVE WORKED ON</a:t>
            </a:r>
          </a:p>
        </p:txBody>
      </p:sp>
      <p:sp>
        <p:nvSpPr>
          <p:cNvPr id="5" name="TextBox 5"/>
          <p:cNvSpPr txBox="1"/>
          <p:nvPr/>
        </p:nvSpPr>
        <p:spPr>
          <a:xfrm>
            <a:off x="1365138" y="2938538"/>
            <a:ext cx="15933754" cy="5442900"/>
          </a:xfrm>
          <a:prstGeom prst="rect">
            <a:avLst/>
          </a:prstGeom>
        </p:spPr>
        <p:txBody>
          <a:bodyPr lIns="0" tIns="0" rIns="0" bIns="0" rtlCol="0" anchor="t">
            <a:spAutoFit/>
          </a:bodyPr>
          <a:lstStyle/>
          <a:p>
            <a:pPr>
              <a:lnSpc>
                <a:spcPts val="5012"/>
              </a:lnSpc>
            </a:pPr>
            <a:r>
              <a:rPr lang="en-US" sz="3580" spc="28" dirty="0">
                <a:solidFill>
                  <a:srgbClr val="FFFFFF"/>
                </a:solidFill>
                <a:latin typeface="TT Chocolates Bold"/>
              </a:rPr>
              <a:t>Prediction of Different species of Flower using </a:t>
            </a:r>
            <a:r>
              <a:rPr lang="en-US" sz="3580" spc="28">
                <a:solidFill>
                  <a:srgbClr val="FFFFFF"/>
                </a:solidFill>
                <a:latin typeface="TT Chocolates Bold"/>
              </a:rPr>
              <a:t>KNN algorithm</a:t>
            </a:r>
            <a:endParaRPr lang="en-US" sz="3580" spc="28" dirty="0">
              <a:solidFill>
                <a:srgbClr val="FFFFFF"/>
              </a:solidFill>
              <a:latin typeface="TT Chocolates Bold"/>
            </a:endParaRPr>
          </a:p>
          <a:p>
            <a:pPr>
              <a:lnSpc>
                <a:spcPts val="4868"/>
              </a:lnSpc>
            </a:pPr>
            <a:r>
              <a:rPr lang="en-US" sz="3477" spc="27" dirty="0">
                <a:solidFill>
                  <a:srgbClr val="FFFFFF"/>
                </a:solidFill>
                <a:latin typeface="TT Chocolates"/>
              </a:rPr>
              <a:t>In this project, we will develop and evaluate performance and prediction </a:t>
            </a:r>
          </a:p>
          <a:p>
            <a:pPr>
              <a:lnSpc>
                <a:spcPts val="4868"/>
              </a:lnSpc>
            </a:pPr>
            <a:r>
              <a:rPr lang="en-US" sz="3477" spc="27" dirty="0">
                <a:solidFill>
                  <a:srgbClr val="FFFFFF"/>
                </a:solidFill>
                <a:latin typeface="TT Chocolates"/>
              </a:rPr>
              <a:t>Different species of flowers using KNN Algorithm</a:t>
            </a:r>
          </a:p>
          <a:p>
            <a:pPr>
              <a:lnSpc>
                <a:spcPts val="4868"/>
              </a:lnSpc>
            </a:pPr>
            <a:endParaRPr lang="en-US" sz="3477" spc="27" dirty="0">
              <a:solidFill>
                <a:srgbClr val="FFFFFF"/>
              </a:solidFill>
              <a:latin typeface="TT Chocolates"/>
            </a:endParaRPr>
          </a:p>
          <a:p>
            <a:pPr>
              <a:lnSpc>
                <a:spcPts val="4868"/>
              </a:lnSpc>
            </a:pPr>
            <a:r>
              <a:rPr lang="en-US" sz="3477" spc="27" dirty="0">
                <a:solidFill>
                  <a:srgbClr val="FFFFFF"/>
                </a:solidFill>
                <a:latin typeface="TT Chocolates"/>
              </a:rPr>
              <a:t>Dataset:</a:t>
            </a:r>
          </a:p>
          <a:p>
            <a:pPr marL="750794" lvl="1" indent="-375397">
              <a:lnSpc>
                <a:spcPts val="4868"/>
              </a:lnSpc>
              <a:buFont typeface="Arial"/>
              <a:buChar char="•"/>
            </a:pPr>
            <a:r>
              <a:rPr lang="en-US" sz="3477" spc="27" dirty="0">
                <a:solidFill>
                  <a:srgbClr val="FFFFFF"/>
                </a:solidFill>
                <a:latin typeface="TT Chocolates"/>
              </a:rPr>
              <a:t>The dataset used in this project consists of  variables: </a:t>
            </a:r>
            <a:r>
              <a:rPr lang="en-US" sz="3477" spc="27" dirty="0" err="1">
                <a:solidFill>
                  <a:srgbClr val="FFFFFF"/>
                </a:solidFill>
                <a:latin typeface="TT Chocolates"/>
              </a:rPr>
              <a:t>AreaCode,LocalityCode,RegionCode,Height</a:t>
            </a:r>
            <a:r>
              <a:rPr lang="en-US" sz="3477" spc="27" dirty="0">
                <a:solidFill>
                  <a:srgbClr val="FFFFFF"/>
                </a:solidFill>
                <a:latin typeface="TT Chocolates"/>
              </a:rPr>
              <a:t> ,</a:t>
            </a:r>
            <a:r>
              <a:rPr lang="en-US" sz="3477" spc="27" dirty="0" err="1">
                <a:solidFill>
                  <a:srgbClr val="FFFFFF"/>
                </a:solidFill>
                <a:latin typeface="TT Chocolates"/>
              </a:rPr>
              <a:t>Diameter,Species,Class</a:t>
            </a:r>
            <a:r>
              <a:rPr lang="en-US" sz="3477" spc="27" dirty="0">
                <a:solidFill>
                  <a:srgbClr val="FFFFFF"/>
                </a:solidFill>
                <a:latin typeface="TT Chocolates"/>
              </a:rPr>
              <a:t> </a:t>
            </a:r>
          </a:p>
          <a:p>
            <a:pPr>
              <a:lnSpc>
                <a:spcPts val="4028"/>
              </a:lnSpc>
            </a:pPr>
            <a:endParaRPr lang="en-US" sz="3477" spc="27" dirty="0">
              <a:solidFill>
                <a:srgbClr val="FFFFFF"/>
              </a:solidFill>
              <a:latin typeface="TT Chocolates"/>
            </a:endParaRPr>
          </a:p>
          <a:p>
            <a:pPr>
              <a:lnSpc>
                <a:spcPts val="4028"/>
              </a:lnSpc>
              <a:spcBef>
                <a:spcPct val="0"/>
              </a:spcBef>
            </a:pPr>
            <a:endParaRPr lang="en-US" sz="3477" spc="27" dirty="0">
              <a:solidFill>
                <a:srgbClr val="FFFFFF"/>
              </a:solidFill>
              <a:latin typeface="TT Chocolate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837912" y="328899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5" name="TextBox 5"/>
          <p:cNvSpPr txBox="1"/>
          <p:nvPr/>
        </p:nvSpPr>
        <p:spPr>
          <a:xfrm>
            <a:off x="2557220" y="911105"/>
            <a:ext cx="14979782" cy="1497495"/>
          </a:xfrm>
          <a:prstGeom prst="rect">
            <a:avLst/>
          </a:prstGeom>
        </p:spPr>
        <p:txBody>
          <a:bodyPr lIns="0" tIns="0" rIns="0" bIns="0" rtlCol="0" anchor="t">
            <a:spAutoFit/>
          </a:bodyPr>
          <a:lstStyle/>
          <a:p>
            <a:pPr algn="ctr">
              <a:lnSpc>
                <a:spcPts val="10877"/>
              </a:lnSpc>
            </a:pPr>
            <a:r>
              <a:rPr lang="en-US" sz="11952">
                <a:solidFill>
                  <a:srgbClr val="FFFFFF"/>
                </a:solidFill>
                <a:latin typeface="Ara Hamah Alfidaa"/>
              </a:rPr>
              <a:t>the  overview of dataset</a:t>
            </a:r>
          </a:p>
        </p:txBody>
      </p:sp>
      <p:sp>
        <p:nvSpPr>
          <p:cNvPr id="6" name="Freeform 6"/>
          <p:cNvSpPr/>
          <p:nvPr/>
        </p:nvSpPr>
        <p:spPr>
          <a:xfrm rot="-607588" flipH="1">
            <a:off x="-2078383" y="216595"/>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7" name="Freeform 7"/>
          <p:cNvSpPr/>
          <p:nvPr/>
        </p:nvSpPr>
        <p:spPr>
          <a:xfrm>
            <a:off x="3238546" y="2634378"/>
            <a:ext cx="12604681" cy="6933652"/>
          </a:xfrm>
          <a:custGeom>
            <a:avLst/>
            <a:gdLst/>
            <a:ahLst/>
            <a:cxnLst/>
            <a:rect l="l" t="t" r="r" b="b"/>
            <a:pathLst>
              <a:path w="12604681" h="6933652">
                <a:moveTo>
                  <a:pt x="0" y="0"/>
                </a:moveTo>
                <a:lnTo>
                  <a:pt x="12604682" y="0"/>
                </a:lnTo>
                <a:lnTo>
                  <a:pt x="12604682" y="6933652"/>
                </a:lnTo>
                <a:lnTo>
                  <a:pt x="0" y="6933652"/>
                </a:lnTo>
                <a:lnTo>
                  <a:pt x="0" y="0"/>
                </a:lnTo>
                <a:close/>
              </a:path>
            </a:pathLst>
          </a:custGeom>
          <a:blipFill>
            <a:blip r:embed="rId5"/>
            <a:stretch>
              <a:fillRect t="-4007" b="-4007"/>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136076" y="6926724"/>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7538" y="2611713"/>
            <a:ext cx="14836290" cy="5728335"/>
          </a:xfrm>
          <a:prstGeom prst="rect">
            <a:avLst/>
          </a:prstGeom>
        </p:spPr>
        <p:txBody>
          <a:bodyPr lIns="0" tIns="0" rIns="0" bIns="0" rtlCol="0" anchor="t">
            <a:spAutoFit/>
          </a:bodyPr>
          <a:lstStyle/>
          <a:p>
            <a:pPr>
              <a:lnSpc>
                <a:spcPts val="5039"/>
              </a:lnSpc>
              <a:spcBef>
                <a:spcPct val="0"/>
              </a:spcBef>
            </a:pPr>
            <a:r>
              <a:rPr lang="en-US" sz="3599" spc="28">
                <a:solidFill>
                  <a:srgbClr val="FFFFFF"/>
                </a:solidFill>
                <a:latin typeface="TT Chocolates"/>
              </a:rPr>
              <a:t>The k-Nearest Neighbors (KNN) algorithm is a simple and intuitive machine learning method used for both classification and regression tasks. It operates on the principle that similar instances in a feature space tend to have similar outcomes. KNN classifies a new data point based on the majority class of its k nearest neighbors, where "k" is a user-defined parameter. It does not explicitly learn a model during training, making it a non-parametric and instance-based algorithm. While computationally efficient, KNN's performance can be sensitive to the choice of distance metric and the value of "k."</a:t>
            </a:r>
          </a:p>
        </p:txBody>
      </p:sp>
      <p:sp>
        <p:nvSpPr>
          <p:cNvPr id="5" name="TextBox 5"/>
          <p:cNvSpPr txBox="1"/>
          <p:nvPr/>
        </p:nvSpPr>
        <p:spPr>
          <a:xfrm>
            <a:off x="1517538" y="856396"/>
            <a:ext cx="15894162" cy="1514318"/>
          </a:xfrm>
          <a:prstGeom prst="rect">
            <a:avLst/>
          </a:prstGeom>
        </p:spPr>
        <p:txBody>
          <a:bodyPr lIns="0" tIns="0" rIns="0" bIns="0" rtlCol="0" anchor="t">
            <a:spAutoFit/>
          </a:bodyPr>
          <a:lstStyle/>
          <a:p>
            <a:pPr>
              <a:lnSpc>
                <a:spcPts val="10235"/>
              </a:lnSpc>
            </a:pPr>
            <a:r>
              <a:rPr lang="en-US" sz="14216">
                <a:solidFill>
                  <a:srgbClr val="FFFFFF"/>
                </a:solidFill>
                <a:latin typeface="Ara Hamah Alfidaa"/>
              </a:rPr>
              <a:t>algorithm- KNN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3736863" y="312991"/>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grpSp>
        <p:nvGrpSpPr>
          <p:cNvPr id="4" name="Group 4"/>
          <p:cNvGrpSpPr/>
          <p:nvPr/>
        </p:nvGrpSpPr>
        <p:grpSpPr>
          <a:xfrm>
            <a:off x="-1759893" y="-1139598"/>
            <a:ext cx="8223089" cy="12370800"/>
            <a:chOff x="0" y="0"/>
            <a:chExt cx="2165752" cy="3258153"/>
          </a:xfrm>
        </p:grpSpPr>
        <p:sp>
          <p:nvSpPr>
            <p:cNvPr id="5" name="Freeform 5"/>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6" name="TextBox 6"/>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7" name="Freeform 7"/>
          <p:cNvSpPr/>
          <p:nvPr/>
        </p:nvSpPr>
        <p:spPr>
          <a:xfrm rot="5981493">
            <a:off x="-2018748" y="4309808"/>
            <a:ext cx="10051055" cy="3643507"/>
          </a:xfrm>
          <a:custGeom>
            <a:avLst/>
            <a:gdLst/>
            <a:ahLst/>
            <a:cxnLst/>
            <a:rect l="l" t="t" r="r" b="b"/>
            <a:pathLst>
              <a:path w="10051055" h="3643507">
                <a:moveTo>
                  <a:pt x="0" y="0"/>
                </a:moveTo>
                <a:lnTo>
                  <a:pt x="10051055" y="0"/>
                </a:lnTo>
                <a:lnTo>
                  <a:pt x="10051055" y="3643508"/>
                </a:lnTo>
                <a:lnTo>
                  <a:pt x="0" y="3643508"/>
                </a:lnTo>
                <a:lnTo>
                  <a:pt x="0" y="0"/>
                </a:lnTo>
                <a:close/>
              </a:path>
            </a:pathLst>
          </a:custGeom>
          <a:blipFill>
            <a:blip r:embed="rId4"/>
            <a:stretch>
              <a:fillRect/>
            </a:stretch>
          </a:blipFill>
        </p:spPr>
      </p:sp>
      <p:sp>
        <p:nvSpPr>
          <p:cNvPr id="8" name="TextBox 8"/>
          <p:cNvSpPr txBox="1"/>
          <p:nvPr/>
        </p:nvSpPr>
        <p:spPr>
          <a:xfrm>
            <a:off x="7348290" y="8191"/>
            <a:ext cx="9445318" cy="2777408"/>
          </a:xfrm>
          <a:prstGeom prst="rect">
            <a:avLst/>
          </a:prstGeom>
        </p:spPr>
        <p:txBody>
          <a:bodyPr lIns="0" tIns="0" rIns="0" bIns="0" rtlCol="0" anchor="t">
            <a:spAutoFit/>
          </a:bodyPr>
          <a:lstStyle/>
          <a:p>
            <a:pPr>
              <a:lnSpc>
                <a:spcPts val="22789"/>
              </a:lnSpc>
            </a:pPr>
            <a:r>
              <a:rPr lang="en-US" sz="16278">
                <a:solidFill>
                  <a:srgbClr val="FFFFFF"/>
                </a:solidFill>
                <a:latin typeface="Ara Hamah Alfidaa"/>
              </a:rPr>
              <a:t>CODE</a:t>
            </a:r>
          </a:p>
        </p:txBody>
      </p:sp>
      <p:sp>
        <p:nvSpPr>
          <p:cNvPr id="9" name="TextBox 9"/>
          <p:cNvSpPr txBox="1"/>
          <p:nvPr/>
        </p:nvSpPr>
        <p:spPr>
          <a:xfrm>
            <a:off x="6996581" y="2709399"/>
            <a:ext cx="11291419" cy="8707755"/>
          </a:xfrm>
          <a:prstGeom prst="rect">
            <a:avLst/>
          </a:prstGeom>
        </p:spPr>
        <p:txBody>
          <a:bodyPr lIns="0" tIns="0" rIns="0" bIns="0" rtlCol="0" anchor="t">
            <a:spAutoFit/>
          </a:bodyPr>
          <a:lstStyle/>
          <a:p>
            <a:pPr>
              <a:lnSpc>
                <a:spcPts val="4620"/>
              </a:lnSpc>
            </a:pPr>
            <a:r>
              <a:rPr lang="en-US" sz="3300" spc="26">
                <a:solidFill>
                  <a:srgbClr val="FFFFFF"/>
                </a:solidFill>
                <a:latin typeface="TT Chocolates"/>
              </a:rPr>
              <a:t>import pandas as pd</a:t>
            </a:r>
          </a:p>
          <a:p>
            <a:pPr>
              <a:lnSpc>
                <a:spcPts val="4620"/>
              </a:lnSpc>
            </a:pPr>
            <a:r>
              <a:rPr lang="en-US" sz="3300" spc="26">
                <a:solidFill>
                  <a:srgbClr val="FFFFFF"/>
                </a:solidFill>
                <a:latin typeface="TT Chocolates"/>
              </a:rPr>
              <a:t>from sklearn.model_selection import train_test_split</a:t>
            </a:r>
          </a:p>
          <a:p>
            <a:pPr>
              <a:lnSpc>
                <a:spcPts val="4620"/>
              </a:lnSpc>
            </a:pPr>
            <a:r>
              <a:rPr lang="en-US" sz="3300" spc="26">
                <a:solidFill>
                  <a:srgbClr val="FFFFFF"/>
                </a:solidFill>
                <a:latin typeface="TT Chocolates"/>
              </a:rPr>
              <a:t>from sklearn.neighbors import KNeighborsClassifier</a:t>
            </a:r>
          </a:p>
          <a:p>
            <a:pPr>
              <a:lnSpc>
                <a:spcPts val="4620"/>
              </a:lnSpc>
            </a:pPr>
            <a:endParaRPr lang="en-US" sz="3300" spc="26">
              <a:solidFill>
                <a:srgbClr val="FFFFFF"/>
              </a:solidFill>
              <a:latin typeface="TT Chocolates"/>
            </a:endParaRPr>
          </a:p>
          <a:p>
            <a:pPr>
              <a:lnSpc>
                <a:spcPts val="4620"/>
              </a:lnSpc>
            </a:pPr>
            <a:r>
              <a:rPr lang="en-US" sz="3300" spc="26">
                <a:solidFill>
                  <a:srgbClr val="FFFFFF"/>
                </a:solidFill>
                <a:latin typeface="TT Chocolates Italics"/>
              </a:rPr>
              <a:t># Load your dataset</a:t>
            </a:r>
          </a:p>
          <a:p>
            <a:pPr>
              <a:lnSpc>
                <a:spcPts val="4620"/>
              </a:lnSpc>
            </a:pPr>
            <a:r>
              <a:rPr lang="en-US" sz="3300" spc="26">
                <a:solidFill>
                  <a:srgbClr val="FFFFFF"/>
                </a:solidFill>
                <a:latin typeface="TT Chocolates Italics"/>
              </a:rPr>
              <a:t># Replace 'your_dataset.csv' with the actual file path</a:t>
            </a:r>
          </a:p>
          <a:p>
            <a:pPr>
              <a:lnSpc>
                <a:spcPts val="4620"/>
              </a:lnSpc>
            </a:pPr>
            <a:r>
              <a:rPr lang="en-US" sz="3300" spc="26">
                <a:solidFill>
                  <a:srgbClr val="FFFFFF"/>
                </a:solidFill>
                <a:latin typeface="TT Chocolates"/>
              </a:rPr>
              <a:t>dataset_path = "C:\\Users\\shash\\OneDrive\\Desktop\\internship\\Train.csv"</a:t>
            </a:r>
          </a:p>
          <a:p>
            <a:pPr>
              <a:lnSpc>
                <a:spcPts val="4620"/>
              </a:lnSpc>
            </a:pPr>
            <a:r>
              <a:rPr lang="en-US" sz="3300" spc="26">
                <a:solidFill>
                  <a:srgbClr val="FFFFFF"/>
                </a:solidFill>
                <a:latin typeface="TT Chocolates"/>
              </a:rPr>
              <a:t>data = pd.read_csv(dataset_path)</a:t>
            </a:r>
          </a:p>
          <a:p>
            <a:pPr>
              <a:lnSpc>
                <a:spcPts val="4620"/>
              </a:lnSpc>
            </a:pPr>
            <a:endParaRPr lang="en-US" sz="3300" spc="26">
              <a:solidFill>
                <a:srgbClr val="FFFFFF"/>
              </a:solidFill>
              <a:latin typeface="TT Chocolates"/>
            </a:endParaRPr>
          </a:p>
          <a:p>
            <a:pPr>
              <a:lnSpc>
                <a:spcPts val="4620"/>
              </a:lnSpc>
            </a:pPr>
            <a:r>
              <a:rPr lang="en-US" sz="3300" spc="26">
                <a:solidFill>
                  <a:srgbClr val="FFFFFF"/>
                </a:solidFill>
                <a:latin typeface="TT Chocolates Italics"/>
              </a:rPr>
              <a:t># Display the first few rows of the dataset</a:t>
            </a:r>
          </a:p>
          <a:p>
            <a:pPr>
              <a:lnSpc>
                <a:spcPts val="4620"/>
              </a:lnSpc>
            </a:pPr>
            <a:r>
              <a:rPr lang="en-US" sz="3300" spc="26">
                <a:solidFill>
                  <a:srgbClr val="FFFFFF"/>
                </a:solidFill>
                <a:latin typeface="TT Chocolates"/>
              </a:rPr>
              <a:t>print(data.head())</a:t>
            </a:r>
          </a:p>
          <a:p>
            <a:pPr>
              <a:lnSpc>
                <a:spcPts val="4620"/>
              </a:lnSpc>
            </a:pPr>
            <a:endParaRPr lang="en-US" sz="3300" spc="26">
              <a:solidFill>
                <a:srgbClr val="FFFFFF"/>
              </a:solidFill>
              <a:latin typeface="TT Chocolates"/>
            </a:endParaRPr>
          </a:p>
          <a:p>
            <a:pPr>
              <a:lnSpc>
                <a:spcPts val="4620"/>
              </a:lnSpc>
            </a:pPr>
            <a:endParaRPr lang="en-US" sz="3300" spc="26">
              <a:solidFill>
                <a:srgbClr val="FFFFFF"/>
              </a:solidFill>
              <a:latin typeface="TT Chocolates"/>
            </a:endParaRPr>
          </a:p>
          <a:p>
            <a:pPr>
              <a:lnSpc>
                <a:spcPts val="4620"/>
              </a:lnSpc>
              <a:spcBef>
                <a:spcPct val="0"/>
              </a:spcBef>
            </a:pPr>
            <a:endParaRPr lang="en-US" sz="3300" spc="26">
              <a:solidFill>
                <a:srgbClr val="FFFFFF"/>
              </a:solidFill>
              <a:latin typeface="TT Chocolate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872</Words>
  <Application>Microsoft Office PowerPoint</Application>
  <PresentationFormat>Custom</PresentationFormat>
  <Paragraphs>83</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TT Chocolates Bold</vt:lpstr>
      <vt:lpstr>Calibri</vt:lpstr>
      <vt:lpstr>Arial</vt:lpstr>
      <vt:lpstr>TT Chocolates</vt:lpstr>
      <vt:lpstr>Ara Hamah Alfidaa</vt:lpstr>
      <vt:lpstr>TT Chocolates Italics</vt:lpstr>
      <vt:lpstr>Codec Pro Bold</vt:lpstr>
      <vt:lpstr>Tek Tall Arabic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Blue Modern Virtual Reality Presentation</dc:title>
  <cp:lastModifiedBy>Shashank M N</cp:lastModifiedBy>
  <cp:revision>2</cp:revision>
  <dcterms:created xsi:type="dcterms:W3CDTF">2006-08-16T00:00:00Z</dcterms:created>
  <dcterms:modified xsi:type="dcterms:W3CDTF">2023-11-28T07:19:05Z</dcterms:modified>
  <dc:identifier>DAF1bgoFma8</dc:identifier>
</cp:coreProperties>
</file>